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4091D97-AADE-44B7-B11F-8D46EF406BDE}">
  <a:tblStyle styleId="{54091D97-AADE-44B7-B11F-8D46EF406B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5A135399-6E5D-4CC9-BA63-8D73A79A85F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Lato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0" Type="http://schemas.openxmlformats.org/officeDocument/2006/relationships/font" Target="fonts/Lato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0567fe9bd6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0567fe9bd6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Rifadul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20b90c94a9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20b90c94a9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1de737b5a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1de737b5a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1de737b5a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1de737b5a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Erfan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0567fe9bd6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0567fe9bd6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Paul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0685f9aa1d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0685f9aa1d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Paul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0567fe9bd6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0567fe9bd6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0567fe9bd6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0567fe9bd6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Rifadul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1de737b5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1de737b5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Rifadul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1de737b5a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1de737b5a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Erfan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0567fe9bd6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0567fe9bd6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Erfan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1de737b5a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1de737b5a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Medo</a:t>
            </a:r>
            <a:endParaRPr sz="1300">
              <a:solidFill>
                <a:schemeClr val="dk1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highlight>
                  <a:schemeClr val="dk1"/>
                </a:highlight>
                <a:latin typeface="Lato"/>
                <a:ea typeface="Lato"/>
                <a:cs typeface="Lato"/>
                <a:sym typeface="Lato"/>
              </a:rPr>
              <a:t>Communication </a:t>
            </a:r>
            <a:endParaRPr sz="1300">
              <a:solidFill>
                <a:schemeClr val="lt1"/>
              </a:solidFill>
              <a:highlight>
                <a:schemeClr val="dk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highlight>
                  <a:schemeClr val="dk1"/>
                </a:highlight>
                <a:latin typeface="Lato"/>
                <a:ea typeface="Lato"/>
                <a:cs typeface="Lato"/>
                <a:sym typeface="Lato"/>
              </a:rPr>
              <a:t>Firebase database picture</a:t>
            </a:r>
            <a:endParaRPr sz="1300">
              <a:solidFill>
                <a:schemeClr val="lt1"/>
              </a:solidFill>
              <a:highlight>
                <a:schemeClr val="dk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  <a:highlight>
                  <a:schemeClr val="dk1"/>
                </a:highlight>
                <a:latin typeface="Lato"/>
                <a:ea typeface="Lato"/>
                <a:cs typeface="Lato"/>
                <a:sym typeface="Lato"/>
              </a:rPr>
              <a:t>Android reception of information picture:</a:t>
            </a:r>
            <a:endParaRPr>
              <a:highlight>
                <a:schemeClr val="dk1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1de737b5a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1de737b5a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Medo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0567fe9bd6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0567fe9bd6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Saro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1de737b5a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1de737b5a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6" name="Google Shape;66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8" name="Google Shape;88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5" name="Google Shape;95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1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3" name="Google Shape;103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9" name="Google Shape;109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2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16" name="Google Shape;116;p20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0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0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0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0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0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0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0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20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8" name="Google Shape;138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21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21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2" name="Google Shape;142;p2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22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46" name="Google Shape;146;p22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52" name="Google Shape;152;p2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" name="Google Shape;170;p2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1" name="Google Shape;171;p23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DFi66gRAmxtg4N8clVs9gY2lsu729mt9/view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intersection-safe-default-rtdb.firebaseio.com/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/>
          <p:nvPr>
            <p:ph type="ctrTitle"/>
          </p:nvPr>
        </p:nvSpPr>
        <p:spPr>
          <a:xfrm>
            <a:off x="3313975" y="113207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Intersection Safe</a:t>
            </a:r>
            <a:endParaRPr/>
          </a:p>
        </p:txBody>
      </p:sp>
      <p:sp>
        <p:nvSpPr>
          <p:cNvPr id="180" name="Google Shape;180;p25"/>
          <p:cNvSpPr txBox="1"/>
          <p:nvPr>
            <p:ph idx="1" type="subTitle"/>
          </p:nvPr>
        </p:nvSpPr>
        <p:spPr>
          <a:xfrm>
            <a:off x="4404325" y="2761675"/>
            <a:ext cx="3555300" cy="16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By Team 11</a:t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Mohammed Al-Taie	</a:t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Paul Westenberg	</a:t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Erfan Reza		</a:t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Saro Nokhoudian	</a:t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Rifadul Haque		</a:t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Jean Mardini		</a:t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5"/>
          <p:cNvSpPr txBox="1"/>
          <p:nvPr/>
        </p:nvSpPr>
        <p:spPr>
          <a:xfrm>
            <a:off x="3973775" y="2031775"/>
            <a:ext cx="4589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intersection Collision Prevention System 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Phase 4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4"/>
          <p:cNvSpPr txBox="1"/>
          <p:nvPr>
            <p:ph type="title"/>
          </p:nvPr>
        </p:nvSpPr>
        <p:spPr>
          <a:xfrm>
            <a:off x="1217675" y="393750"/>
            <a:ext cx="71187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Implementation - Hardware Cover</a:t>
            </a:r>
            <a:endParaRPr/>
          </a:p>
        </p:txBody>
      </p:sp>
      <p:sp>
        <p:nvSpPr>
          <p:cNvPr id="253" name="Google Shape;25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4" name="Google Shape;254;p34"/>
          <p:cNvPicPr preferRelativeResize="0"/>
          <p:nvPr/>
        </p:nvPicPr>
        <p:blipFill rotWithShape="1">
          <a:blip r:embed="rId3">
            <a:alphaModFix/>
          </a:blip>
          <a:srcRect b="5570" l="0" r="0" t="43647"/>
          <a:stretch/>
        </p:blipFill>
        <p:spPr>
          <a:xfrm>
            <a:off x="712825" y="1968200"/>
            <a:ext cx="3387549" cy="2225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4"/>
          <p:cNvPicPr preferRelativeResize="0"/>
          <p:nvPr/>
        </p:nvPicPr>
        <p:blipFill rotWithShape="1">
          <a:blip r:embed="rId3">
            <a:alphaModFix/>
          </a:blip>
          <a:srcRect b="56042" l="0" r="0" t="0"/>
          <a:stretch/>
        </p:blipFill>
        <p:spPr>
          <a:xfrm>
            <a:off x="4360725" y="1944950"/>
            <a:ext cx="3975649" cy="2261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Tests </a:t>
            </a:r>
            <a:r>
              <a:rPr lang="en"/>
              <a:t>Performed: (1) control case, (2) normal case, and (3) extreme case</a:t>
            </a:r>
            <a:endParaRPr/>
          </a:p>
        </p:txBody>
      </p:sp>
      <p:sp>
        <p:nvSpPr>
          <p:cNvPr id="261" name="Google Shape;26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2" name="Google Shape;262;p35" title="My Movie 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4250" y="1183825"/>
            <a:ext cx="6069750" cy="38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Tests Performed - Results on 20 tests: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above limit and 10 under</a:t>
            </a:r>
            <a:endParaRPr/>
          </a:p>
        </p:txBody>
      </p:sp>
      <p:sp>
        <p:nvSpPr>
          <p:cNvPr id="268" name="Google Shape;26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69" name="Google Shape;269;p36"/>
          <p:cNvGraphicFramePr/>
          <p:nvPr/>
        </p:nvGraphicFramePr>
        <p:xfrm>
          <a:off x="317638" y="1567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{5A135399-6E5D-4CC9-BA63-8D73A79A85F1}</a:tableStyleId>
              </a:tblPr>
              <a:tblGrid>
                <a:gridCol w="2780875"/>
                <a:gridCol w="2780875"/>
                <a:gridCol w="2780875"/>
              </a:tblGrid>
              <a:tr h="73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Real Situation -&gt;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Test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Car above 40 km/h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Car under 40 km/h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69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Alarm went 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8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0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69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Alarm didn’t go 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2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10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0" name="Google Shape;270;p36"/>
          <p:cNvSpPr txBox="1"/>
          <p:nvPr/>
        </p:nvSpPr>
        <p:spPr>
          <a:xfrm>
            <a:off x="1485900" y="3761175"/>
            <a:ext cx="6172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 True Positives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 False Positives -&gt; very good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 False Negatives -&gt; ok since this is what it would be like with no device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 True Negatives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/>
          <p:nvPr>
            <p:ph type="title"/>
          </p:nvPr>
        </p:nvSpPr>
        <p:spPr>
          <a:xfrm>
            <a:off x="1168850" y="134475"/>
            <a:ext cx="7167600" cy="11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Reaching Objectives - Final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78" name="Google Shape;278;p37"/>
          <p:cNvGraphicFramePr/>
          <p:nvPr/>
        </p:nvGraphicFramePr>
        <p:xfrm>
          <a:off x="1203325" y="6665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{54091D97-AADE-44B7-B11F-8D46EF406BDE}</a:tableStyleId>
              </a:tblPr>
              <a:tblGrid>
                <a:gridCol w="668925"/>
                <a:gridCol w="5059050"/>
                <a:gridCol w="1370675"/>
              </a:tblGrid>
              <a:tr h="28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ID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Requirement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</a:t>
                      </a:r>
                      <a:r>
                        <a:rPr b="1" lang="en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Fail</a:t>
                      </a:r>
                      <a:endParaRPr b="1"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Vehicle 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3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vehicle(s) our system will detect will be standard passenger cars. The system will not detect buses, motorcycles, bicycles, ambulances or limousines. 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4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1.2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cars our system will detect will be ± 20% of an average-car length (width of 1.76 m and height of 1.52 m), meaning it will detect between a width of 1.45 m and 2.12 m and between a height of 1.22 m and 1.83 m.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Intersection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detect vehicles at a + shaped 4-way intersection all containing traffic lights. Bike lanes will not be present at this intersection.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2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2.2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detect vehicles at a 2 lane per road intersection. This means each side of the intersection will have 4 lanes, 2 going one way and 2 going the other.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lanes will be Quebec standard lane size measuring 3 metres. This means our system will be able to detect ± 20% of the lane, between 2.4 and 3.6 metres.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9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2.4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speed limit on all sides of the intersection will be 50 km/h.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79" name="Google Shape;27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4" name="Google Shape;284;p38"/>
          <p:cNvGraphicFramePr/>
          <p:nvPr/>
        </p:nvGraphicFramePr>
        <p:xfrm>
          <a:off x="1242775" y="824663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{54091D97-AADE-44B7-B11F-8D46EF406BDE}</a:tableStyleId>
              </a:tblPr>
              <a:tblGrid>
                <a:gridCol w="342425"/>
                <a:gridCol w="6110525"/>
                <a:gridCol w="1165875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ID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Requirement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</a:t>
                      </a:r>
                      <a:r>
                        <a:rPr b="1" lang="en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Fail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</a:t>
                      </a:r>
                      <a:r>
                        <a:rPr b="1" lang="en" sz="1200">
                          <a:solidFill>
                            <a:srgbClr val="FF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TBD</a:t>
                      </a:r>
                      <a:endParaRPr b="1" sz="1200">
                        <a:solidFill>
                          <a:srgbClr val="FFFF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Device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device shall be able to detect the speed of vehicles approaching the intersection within a range of 20 to 80 km/h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3.2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device shall aim at 34.7m</a:t>
                      </a:r>
                      <a:r>
                        <a:rPr baseline="30000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from the intersection in order to give the perpendicular vehicles 2 seconds to break in time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device shall detect the speed of the incoming vehicles with a maximum delay of 0.5 seconds</a:t>
                      </a:r>
                      <a:r>
                        <a:rPr baseline="30000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rgbClr val="00FF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System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be able to send the alert and display the alert with a maximum delay of 1 second</a:t>
                      </a:r>
                      <a:r>
                        <a:rPr baseline="30000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upon reception of the speed.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4.2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alert the perpendicular traffic using a bright light. The light specifications are stated below.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record the information on the speed of the vehicles as well as the number of cars and send it to a server. There is no time constraint on this as it is not urgent.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 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85" name="Google Shape;28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291" name="Google Shape;291;p39"/>
          <p:cNvSpPr txBox="1"/>
          <p:nvPr>
            <p:ph idx="1" type="body"/>
          </p:nvPr>
        </p:nvSpPr>
        <p:spPr>
          <a:xfrm>
            <a:off x="1297500" y="17520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We’d like to thank all of you for your great judgement, kind and patient attitude and knowledge</a:t>
            </a:r>
            <a:endParaRPr/>
          </a:p>
        </p:txBody>
      </p:sp>
      <p:sp>
        <p:nvSpPr>
          <p:cNvPr id="292" name="Google Shape;29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</a:t>
            </a:r>
            <a:r>
              <a:rPr lang="en"/>
              <a:t>IntersectionSafe?</a:t>
            </a:r>
            <a:endParaRPr/>
          </a:p>
        </p:txBody>
      </p:sp>
      <p:sp>
        <p:nvSpPr>
          <p:cNvPr id="187" name="Google Shape;187;p26"/>
          <p:cNvSpPr txBox="1"/>
          <p:nvPr>
            <p:ph idx="1" type="body"/>
          </p:nvPr>
        </p:nvSpPr>
        <p:spPr>
          <a:xfrm>
            <a:off x="526675" y="1567550"/>
            <a:ext cx="4796100" cy="29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An intersection collision prevention system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Works by alerting perpendicular </a:t>
            </a:r>
            <a:r>
              <a:rPr lang="en" sz="1500"/>
              <a:t>vehicles</a:t>
            </a:r>
            <a:r>
              <a:rPr lang="en" sz="1500"/>
              <a:t> of an incoming speeding vehicle unable to stop before red/yellow light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Also acts as a data collection module, counting cars in order to obtain cars/hour measurement at intersection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This can be used to optimize traffic system</a:t>
            </a:r>
            <a:endParaRPr sz="1500"/>
          </a:p>
        </p:txBody>
      </p:sp>
      <p:pic>
        <p:nvPicPr>
          <p:cNvPr id="188" name="Google Shape;1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4151" y="834325"/>
            <a:ext cx="3079325" cy="398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type="title"/>
          </p:nvPr>
        </p:nvSpPr>
        <p:spPr>
          <a:xfrm>
            <a:off x="1168850" y="134475"/>
            <a:ext cx="7167600" cy="11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Reaching Objectives - Phase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97" name="Google Shape;197;p27"/>
          <p:cNvGraphicFramePr/>
          <p:nvPr/>
        </p:nvGraphicFramePr>
        <p:xfrm>
          <a:off x="1203325" y="6665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{54091D97-AADE-44B7-B11F-8D46EF406BDE}</a:tableStyleId>
              </a:tblPr>
              <a:tblGrid>
                <a:gridCol w="668925"/>
                <a:gridCol w="5059050"/>
                <a:gridCol w="1370675"/>
              </a:tblGrid>
              <a:tr h="28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ID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Requirement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</a:t>
                      </a:r>
                      <a:r>
                        <a:rPr b="1" lang="en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Fail</a:t>
                      </a:r>
                      <a:endParaRPr b="1" sz="12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Vehicle 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3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vehicle(s) our system will detect will be standard passenger cars. The system will not detect buses, motorcycles, bicycles, ambulances or limousines. 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4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1.2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cars our system will detect will be ± 20% of an average-car length (width of 1.76 m and height of 1.52 m), meaning it will detect between a width of 1.45 m and 2.12 m and between a height of 1.22 m and 1.83 m.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Intersection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detect vehicles at a + shaped 4-way intersection all containing traffic lights. Bike lanes will not be present at this intersection.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2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2.2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detect vehicles at a 2 lane per road intersection. This means each side of the intersection will have 4 lanes, 2 going one way and 2 going the other.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lanes will be Quebec standard lane size measuring 3 metres. This means our system will be able to detect ± 20% of the lane, between 2.4 and 3.6 metres.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9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2.4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speed limit on all sides of the intersection will be 50 km/h.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8" name="Google Shape;19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3" name="Google Shape;203;p28"/>
          <p:cNvGraphicFramePr/>
          <p:nvPr/>
        </p:nvGraphicFramePr>
        <p:xfrm>
          <a:off x="1242775" y="824663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{54091D97-AADE-44B7-B11F-8D46EF406BDE}</a:tableStyleId>
              </a:tblPr>
              <a:tblGrid>
                <a:gridCol w="342425"/>
                <a:gridCol w="6110525"/>
                <a:gridCol w="1165875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ID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Requirement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</a:t>
                      </a:r>
                      <a:r>
                        <a:rPr b="1" lang="en" sz="12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Fail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/</a:t>
                      </a:r>
                      <a:r>
                        <a:rPr b="1" lang="en" sz="1200">
                          <a:solidFill>
                            <a:srgbClr val="FF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TBD</a:t>
                      </a:r>
                      <a:endParaRPr b="1" sz="1200">
                        <a:solidFill>
                          <a:srgbClr val="FFFF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Device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device shall be able to detect the speed of vehicles approaching the intersection within a range of 20 to 80 km/h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3.2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device shall aim at 34.7m</a:t>
                      </a:r>
                      <a:r>
                        <a:rPr baseline="30000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from the intersection in order to give the perpendicular vehicles 2 seconds to break in time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TBD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device shall detect the speed of the incoming vehicles with a maximum delay of 0.5 seconds</a:t>
                      </a:r>
                      <a:r>
                        <a:rPr baseline="30000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TBD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System</a:t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be able to send the alert and display the alert with a maximum delay of 1 second</a:t>
                      </a:r>
                      <a:r>
                        <a:rPr baseline="30000"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upon reception of the speed.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TBD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4.2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alert the perpendicular traffic using a bright light. The light specifications are stated below.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shall record the information on the speed of the vehicles as well as the number of cars and send it to a server. There is no time constraint on this as it is not urgent.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00FF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Pass (still need server-side)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4" name="Google Shape;20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Implementation - Software</a:t>
            </a:r>
            <a:endParaRPr/>
          </a:p>
        </p:txBody>
      </p:sp>
      <p:sp>
        <p:nvSpPr>
          <p:cNvPr id="210" name="Google Shape;210;p29"/>
          <p:cNvSpPr txBox="1"/>
          <p:nvPr>
            <p:ph idx="1" type="body"/>
          </p:nvPr>
        </p:nvSpPr>
        <p:spPr>
          <a:xfrm>
            <a:off x="483675" y="1393613"/>
            <a:ext cx="489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Python Script run on video -&gt;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OpenCV </a:t>
            </a:r>
            <a:r>
              <a:rPr lang="en"/>
              <a:t>library</a:t>
            </a:r>
            <a:r>
              <a:rPr lang="en"/>
              <a:t> used to identify vehicles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Speed detected using difference in </a:t>
            </a:r>
            <a:r>
              <a:rPr lang="en"/>
              <a:t>distance</a:t>
            </a:r>
            <a:r>
              <a:rPr lang="en"/>
              <a:t> over time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Green for under 50km/h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Red for over 50km/h -&gt;  possible collision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Python Script also counts cars and time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Gives cars per minute in order to optimize traffic light system (see below)</a:t>
            </a:r>
            <a:endParaRPr/>
          </a:p>
        </p:txBody>
      </p:sp>
      <p:pic>
        <p:nvPicPr>
          <p:cNvPr id="211" name="Google Shape;2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7875" y="995550"/>
            <a:ext cx="3953724" cy="370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7000" y="3537025"/>
            <a:ext cx="3192675" cy="13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1083200" y="393750"/>
            <a:ext cx="77235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Implementation - Software RealTime Database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0C343D"/>
              </a:highlight>
            </a:endParaRPr>
          </a:p>
        </p:txBody>
      </p:sp>
      <p:sp>
        <p:nvSpPr>
          <p:cNvPr id="219" name="Google Shape;219;p30"/>
          <p:cNvSpPr txBox="1"/>
          <p:nvPr>
            <p:ph idx="1" type="body"/>
          </p:nvPr>
        </p:nvSpPr>
        <p:spPr>
          <a:xfrm>
            <a:off x="568200" y="1519525"/>
            <a:ext cx="4232400" cy="3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send the information to firebase realtime database: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5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cred = credentials.Certificate("firebaseKey.json")</a:t>
            </a:r>
            <a:endParaRPr sz="115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firebase_admin.initialize_app(cred, {</a:t>
            </a:r>
            <a:endParaRPr sz="115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    'databaseURL': '</a:t>
            </a:r>
            <a:r>
              <a:rPr lang="en" sz="1150" u="sng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https://intersection-safe-default-rtdb.firebaseio.com</a:t>
            </a:r>
            <a:r>
              <a:rPr lang="en" sz="115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'</a:t>
            </a:r>
            <a:endParaRPr sz="115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})</a:t>
            </a:r>
            <a:endParaRPr sz="115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ref = db.reference('py/Intersection/VerticalTraffic')</a:t>
            </a:r>
            <a:endParaRPr sz="24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9425" y="2043475"/>
            <a:ext cx="4167276" cy="185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 txBox="1"/>
          <p:nvPr>
            <p:ph type="title"/>
          </p:nvPr>
        </p:nvSpPr>
        <p:spPr>
          <a:xfrm>
            <a:off x="1297500" y="393750"/>
            <a:ext cx="6075000" cy="8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Implementation - Software App</a:t>
            </a:r>
            <a:endParaRPr/>
          </a:p>
        </p:txBody>
      </p:sp>
      <p:sp>
        <p:nvSpPr>
          <p:cNvPr id="227" name="Google Shape;22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8" name="Google Shape;22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5250" y="3022318"/>
            <a:ext cx="1347775" cy="67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6375" y="1629275"/>
            <a:ext cx="724075" cy="67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11450" y="766675"/>
            <a:ext cx="2109701" cy="429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53400" y="1270500"/>
            <a:ext cx="2595325" cy="302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1"/>
          <p:cNvSpPr txBox="1"/>
          <p:nvPr/>
        </p:nvSpPr>
        <p:spPr>
          <a:xfrm>
            <a:off x="632250" y="4296950"/>
            <a:ext cx="6129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E1E5"/>
                </a:solidFill>
              </a:rPr>
              <a:t>Optimized horizontal traffic = </a:t>
            </a:r>
            <a:endParaRPr sz="1200">
              <a:solidFill>
                <a:srgbClr val="E0E1E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E1E5"/>
                </a:solidFill>
              </a:rPr>
              <a:t>15 + 45*(HorizontalcarsPerHour/(HorizontalcarsPerHour+VerticalCarsPerHour))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Implementation - Hardware Components</a:t>
            </a:r>
            <a:endParaRPr/>
          </a:p>
        </p:txBody>
      </p:sp>
      <p:sp>
        <p:nvSpPr>
          <p:cNvPr id="238" name="Google Shape;238;p32"/>
          <p:cNvSpPr txBox="1"/>
          <p:nvPr>
            <p:ph idx="1" type="body"/>
          </p:nvPr>
        </p:nvSpPr>
        <p:spPr>
          <a:xfrm>
            <a:off x="337975" y="1307850"/>
            <a:ext cx="4583400" cy="35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Raspberry Pi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Arducam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Breadboard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Relay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8333"/>
              <a:buAutoNum type="arabicParenR"/>
            </a:pPr>
            <a:r>
              <a:rPr lang="en" sz="12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AC to DC Power Supply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LED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Wires:</a:t>
            </a:r>
            <a:endParaRPr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lphaUcPeriod"/>
            </a:pPr>
            <a:r>
              <a:rPr lang="en"/>
              <a:t>Power cable connected to push in terminals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lphaUcPeriod"/>
            </a:pPr>
            <a:r>
              <a:rPr lang="en"/>
              <a:t>From terminal to power supply and relay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lphaUcPeriod"/>
            </a:pPr>
            <a:r>
              <a:rPr lang="en"/>
              <a:t>From power supply generate 5V 3A 15W to raspberry pi.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lphaUcPeriod"/>
            </a:pPr>
            <a:r>
              <a:rPr lang="en"/>
              <a:t>From raspberry pi to relay and camera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lphaUcPeriod"/>
            </a:pPr>
            <a:r>
              <a:rPr lang="en"/>
              <a:t>Relay to light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9" name="Google Shape;2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675" y="994049"/>
            <a:ext cx="4755925" cy="2645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0" name="Google Shape;24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Implementation - Hardware Cover</a:t>
            </a:r>
            <a:endParaRPr/>
          </a:p>
        </p:txBody>
      </p:sp>
      <p:sp>
        <p:nvSpPr>
          <p:cNvPr id="246" name="Google Shape;24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7" name="Google Shape;24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825" y="1075100"/>
            <a:ext cx="6630226" cy="3981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